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4" r:id="rId6"/>
    <p:sldId id="260" r:id="rId7"/>
    <p:sldId id="261" r:id="rId8"/>
    <p:sldId id="262" r:id="rId9"/>
    <p:sldId id="263" r:id="rId10"/>
    <p:sldId id="25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6" r:id="rId41"/>
    <p:sldId id="294" r:id="rId42"/>
    <p:sldId id="295" r:id="rId43"/>
    <p:sldId id="297" r:id="rId44"/>
    <p:sldId id="299" r:id="rId45"/>
    <p:sldId id="298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20" r:id="rId56"/>
    <p:sldId id="309" r:id="rId57"/>
    <p:sldId id="310" r:id="rId58"/>
    <p:sldId id="311" r:id="rId59"/>
    <p:sldId id="312" r:id="rId60"/>
    <p:sldId id="314" r:id="rId61"/>
    <p:sldId id="313" r:id="rId62"/>
    <p:sldId id="319" r:id="rId63"/>
    <p:sldId id="315" r:id="rId64"/>
    <p:sldId id="316" r:id="rId65"/>
    <p:sldId id="318" r:id="rId66"/>
    <p:sldId id="317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4" r:id="rId100"/>
    <p:sldId id="353" r:id="rId101"/>
    <p:sldId id="355" r:id="rId102"/>
    <p:sldId id="356" r:id="rId103"/>
    <p:sldId id="357" r:id="rId104"/>
    <p:sldId id="358" r:id="rId105"/>
    <p:sldId id="359" r:id="rId106"/>
    <p:sldId id="360" r:id="rId107"/>
    <p:sldId id="362" r:id="rId108"/>
    <p:sldId id="363" r:id="rId109"/>
    <p:sldId id="361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6" r:id="rId120"/>
    <p:sldId id="375" r:id="rId121"/>
    <p:sldId id="373" r:id="rId122"/>
    <p:sldId id="378" r:id="rId123"/>
    <p:sldId id="377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9" r:id="rId144"/>
    <p:sldId id="400" r:id="rId145"/>
    <p:sldId id="401" r:id="rId146"/>
    <p:sldId id="398" r:id="rId147"/>
    <p:sldId id="402" r:id="rId148"/>
    <p:sldId id="403" r:id="rId149"/>
    <p:sldId id="404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43" autoAdjust="0"/>
    <p:restoredTop sz="94619" autoAdjust="0"/>
  </p:normalViewPr>
  <p:slideViewPr>
    <p:cSldViewPr snapToGrid="0">
      <p:cViewPr varScale="1">
        <p:scale>
          <a:sx n="164" d="100"/>
          <a:sy n="164" d="100"/>
        </p:scale>
        <p:origin x="9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5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ditor.swagger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icoSuter/NSwag/wiki/NSwagStudi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Using HTTP Client to CONSUME API’s in </a:t>
            </a:r>
            <a:r>
              <a:rPr lang="en-US" dirty="0" err="1"/>
              <a:t>.Net</a:t>
            </a:r>
            <a:r>
              <a:rPr lang="en-US" dirty="0"/>
              <a:t>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4EB3-6295-47DA-9733-379285F9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BASIC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FAFAA-A072-48A4-B988-9F46420F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023"/>
            <a:ext cx="7076155" cy="49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5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B069-5BF3-4280-9D26-7FB6D43A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 err="1"/>
              <a:t>TESTpostposterwithstream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00691-D03B-4E81-B532-C9A2D716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921"/>
            <a:ext cx="12192000" cy="55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46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B069-5BF3-4280-9D26-7FB6D43A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 err="1"/>
              <a:t>TESTpostposterandreadwithstream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CA53E-90A4-4B95-8E7B-2E1EDAB4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170"/>
            <a:ext cx="12192000" cy="55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548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F726-4388-43B7-8DDD-7D4A0166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9332"/>
          </a:xfrm>
        </p:spPr>
        <p:txBody>
          <a:bodyPr/>
          <a:lstStyle/>
          <a:p>
            <a:r>
              <a:rPr lang="en-US" dirty="0"/>
              <a:t>Post and read with streams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8F78A-9D4B-4232-92A0-9ADC54BF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856"/>
            <a:ext cx="12192000" cy="18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187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0674-8322-4BA9-8220-3D5D6A3F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5" y="2888302"/>
            <a:ext cx="12172425" cy="441784"/>
          </a:xfrm>
        </p:spPr>
        <p:txBody>
          <a:bodyPr>
            <a:normAutofit fontScale="90000"/>
          </a:bodyPr>
          <a:lstStyle/>
          <a:p>
            <a:r>
              <a:rPr lang="en-US" dirty="0"/>
              <a:t>Cancellation</a:t>
            </a:r>
            <a:br>
              <a:rPr lang="en-US" dirty="0"/>
            </a:br>
            <a:r>
              <a:rPr lang="en-US" dirty="0"/>
              <a:t>- Beneficial to performance, both at level of bandwidth consumption as at level of scalability</a:t>
            </a:r>
          </a:p>
        </p:txBody>
      </p:sp>
    </p:spTree>
    <p:extLst>
      <p:ext uri="{BB962C8B-B14F-4D97-AF65-F5344CB8AC3E}">
        <p14:creationId xmlns:p14="http://schemas.microsoft.com/office/powerpoint/2010/main" val="11274141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8B97-69A4-46D7-9B8E-39792FDA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083"/>
          </a:xfrm>
        </p:spPr>
        <p:txBody>
          <a:bodyPr/>
          <a:lstStyle/>
          <a:p>
            <a:r>
              <a:rPr lang="en-US" dirty="0"/>
              <a:t>Cancellation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63E6B-8359-4556-BCCA-5CDD44FE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4" y="1383819"/>
            <a:ext cx="103346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25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A945-976D-4408-9AEA-8129DF45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51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CANCELLATIONTOKENSOuRCE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CBD7E-D973-47AE-B5C9-18B153A1A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60"/>
            <a:ext cx="11351463" cy="56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99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1DDC-D0DC-45C4-91C4-A5BAC4C2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F4E7E-CC0C-4F5E-8BAD-22CF841E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339"/>
            <a:ext cx="9296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13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030A-2441-4AC2-A324-FEBE896C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Cancellation service initialization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5F8D8-F25B-462D-9964-A2AF100F2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71"/>
            <a:ext cx="12192000" cy="56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901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3526-9833-4DDE-9CFA-AAB07BC1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026"/>
          </a:xfrm>
        </p:spPr>
        <p:txBody>
          <a:bodyPr/>
          <a:lstStyle/>
          <a:p>
            <a:r>
              <a:rPr lang="en-US" dirty="0"/>
              <a:t>TASK cancelled exception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7E017-76E7-4247-97B7-11AB8F50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182"/>
            <a:ext cx="10925616" cy="56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078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E149-A5F8-45A0-BD37-4509226F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Use operation canceled exception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3B8CF-73C4-4E38-853B-D64529C2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292"/>
            <a:ext cx="12192000" cy="56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0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B0CB-8C75-488A-92C2-597ED11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A2DB8-E808-4A98-8D29-5C8F3429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94"/>
            <a:ext cx="11049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02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5255-BA44-49A9-9E36-332F1956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Observe operation cancelled exception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E894E-A68A-4092-91D9-8F40A706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9" y="1459728"/>
            <a:ext cx="58674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953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FF11-0C9E-46EB-B86B-53F4927A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0358"/>
          </a:xfrm>
        </p:spPr>
        <p:txBody>
          <a:bodyPr>
            <a:normAutofit fontScale="90000"/>
          </a:bodyPr>
          <a:lstStyle/>
          <a:p>
            <a:r>
              <a:rPr lang="en-US" dirty="0"/>
              <a:t>Handle timeout – make 2 seconds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B5B31-77DA-4D3C-9988-99AD07AB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521"/>
            <a:ext cx="12192000" cy="43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01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7268-367E-473F-A20C-352D3F06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6802"/>
          </a:xfrm>
        </p:spPr>
        <p:txBody>
          <a:bodyPr>
            <a:normAutofit fontScale="90000"/>
          </a:bodyPr>
          <a:lstStyle/>
          <a:p>
            <a:r>
              <a:rPr lang="en-US" dirty="0"/>
              <a:t>Handle timeout exception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7775D-E947-4D33-B2B1-B5FF1EBC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015"/>
            <a:ext cx="12192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284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1259-33A3-4FF8-A096-3041B420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observe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08E14-C4F9-48B8-803B-6C1AD59D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9" y="1258349"/>
            <a:ext cx="9372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3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C27B-4F7C-405F-A3AE-FC00399F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38418"/>
            <a:ext cx="11610808" cy="590582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http client instance management with </a:t>
            </a:r>
            <a:r>
              <a:rPr lang="en-US" dirty="0" err="1"/>
              <a:t>httpclient</a:t>
            </a:r>
            <a:r>
              <a:rPr lang="en-US" dirty="0"/>
              <a:t> factory</a:t>
            </a:r>
          </a:p>
        </p:txBody>
      </p:sp>
    </p:spTree>
    <p:extLst>
      <p:ext uri="{BB962C8B-B14F-4D97-AF65-F5344CB8AC3E}">
        <p14:creationId xmlns:p14="http://schemas.microsoft.com/office/powerpoint/2010/main" val="28994766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88A4-2E17-47E8-9C24-57EADBBF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HTTP CLIENT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4EADD-3F0F-4AAB-A694-77B93D8F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6" y="1458519"/>
            <a:ext cx="79152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712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F871-1AE4-4AA3-8873-C52EBC165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0358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SOCKETS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31A10-5FF3-4E90-A8A5-79E2CD52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514"/>
            <a:ext cx="10800560" cy="57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123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FA7D-076D-4EC1-9AD0-8418A6D1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6861"/>
          </a:xfrm>
        </p:spPr>
        <p:txBody>
          <a:bodyPr/>
          <a:lstStyle/>
          <a:p>
            <a:r>
              <a:rPr lang="en-US" dirty="0"/>
              <a:t>HTTP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A7051-4C84-42FC-B6D0-CD0F5CBA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8" y="1510790"/>
            <a:ext cx="58959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065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4500-23A6-4FC4-B132-CBC27B3F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/>
              <a:t>HTTP CONNECTIONS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FB384-50BC-4EEE-BF6E-00D8EC679F85}"/>
              </a:ext>
            </a:extLst>
          </p:cNvPr>
          <p:cNvSpPr txBox="1"/>
          <p:nvPr/>
        </p:nvSpPr>
        <p:spPr>
          <a:xfrm>
            <a:off x="125966" y="1213546"/>
            <a:ext cx="609250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netstat -</a:t>
            </a:r>
            <a:r>
              <a:rPr lang="en-US" sz="1400" dirty="0" err="1"/>
              <a:t>abn</a:t>
            </a:r>
            <a:endParaRPr lang="en-US" sz="1400" dirty="0"/>
          </a:p>
          <a:p>
            <a:r>
              <a:rPr lang="en-US" sz="1400" dirty="0"/>
              <a:t>-a – We ensure that all connections are listed.</a:t>
            </a:r>
          </a:p>
          <a:p>
            <a:r>
              <a:rPr lang="en-US" sz="1400" dirty="0"/>
              <a:t>-b – We ensure we see the process holding onto the connection if its available.</a:t>
            </a:r>
          </a:p>
          <a:p>
            <a:r>
              <a:rPr lang="en-US" sz="1400" dirty="0"/>
              <a:t>-n – We want to see address and ports in numerical form.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AB0B5-A79F-4462-BA66-9B1165EC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" y="2100786"/>
            <a:ext cx="7477125" cy="3914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693B4-0EC8-48D7-9224-2073945378FF}"/>
              </a:ext>
            </a:extLst>
          </p:cNvPr>
          <p:cNvSpPr txBox="1"/>
          <p:nvPr/>
        </p:nvSpPr>
        <p:spPr>
          <a:xfrm>
            <a:off x="0" y="6155844"/>
            <a:ext cx="7967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TIME_WAIT : Nothing will be sent over these connections, but they can still receive packets from server. </a:t>
            </a:r>
          </a:p>
          <a:p>
            <a:r>
              <a:rPr lang="en-US" sz="1400" dirty="0"/>
              <a:t>This can remain open </a:t>
            </a:r>
            <a:r>
              <a:rPr lang="en-US" sz="1400" dirty="0" err="1"/>
              <a:t>upto</a:t>
            </a:r>
            <a:r>
              <a:rPr lang="en-US" sz="1400" dirty="0"/>
              <a:t> 240 secs.</a:t>
            </a:r>
          </a:p>
        </p:txBody>
      </p:sp>
    </p:spTree>
    <p:extLst>
      <p:ext uri="{BB962C8B-B14F-4D97-AF65-F5344CB8AC3E}">
        <p14:creationId xmlns:p14="http://schemas.microsoft.com/office/powerpoint/2010/main" val="13389704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5E02-2A7F-430F-817D-94DBC01D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Reuse http connections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75E87-6E99-4054-A0DD-27A27EDD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572"/>
            <a:ext cx="12192000" cy="5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8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B874-3699-4606-B2A3-991BF115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8805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 run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9014-4F49-4B2A-A3DC-F88E09EC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" y="1150961"/>
            <a:ext cx="11561332" cy="47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0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521B-BBE3-4883-B22D-A305CBCF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5300"/>
          </a:xfrm>
        </p:spPr>
        <p:txBody>
          <a:bodyPr>
            <a:normAutofit fontScale="90000"/>
          </a:bodyPr>
          <a:lstStyle/>
          <a:p>
            <a:r>
              <a:rPr lang="en-US" dirty="0"/>
              <a:t>TEST REUSE HTTP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C25EA-E33C-43E0-A7B7-436156CF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33" y="1268660"/>
            <a:ext cx="7086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181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ADA3-A49D-4012-8287-B826E3DA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3305"/>
          </a:xfrm>
        </p:spPr>
        <p:txBody>
          <a:bodyPr/>
          <a:lstStyle/>
          <a:p>
            <a:r>
              <a:rPr lang="en-US" dirty="0"/>
              <a:t>Using static http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CDE19-DC31-4FFF-BF52-E4FEDC27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6" y="1325461"/>
            <a:ext cx="8077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34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75C8-00D2-4378-B77B-D23ACFEF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4582"/>
          </a:xfrm>
        </p:spPr>
        <p:txBody>
          <a:bodyPr/>
          <a:lstStyle/>
          <a:p>
            <a:r>
              <a:rPr lang="en-US" dirty="0"/>
              <a:t>HTTP CLIENT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4A213-E522-4824-98CC-47353816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428"/>
            <a:ext cx="12192000" cy="3725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13863-B413-4392-9720-CA8308A1CA13}"/>
              </a:ext>
            </a:extLst>
          </p:cNvPr>
          <p:cNvSpPr txBox="1"/>
          <p:nvPr/>
        </p:nvSpPr>
        <p:spPr>
          <a:xfrm>
            <a:off x="117445" y="4993740"/>
            <a:ext cx="11912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Handler is held for two minutes by default. </a:t>
            </a:r>
          </a:p>
          <a:p>
            <a:r>
              <a:rPr lang="en-US" dirty="0"/>
              <a:t>Socket exhaustion Problem : Any request for a new HTTP Client can share a previously created handler and thus, connection as well.</a:t>
            </a:r>
          </a:p>
          <a:p>
            <a:r>
              <a:rPr lang="en-US" dirty="0"/>
              <a:t>DNS problem : Disposing of handlers after 2 mins solves </a:t>
            </a:r>
            <a:r>
              <a:rPr lang="en-US"/>
              <a:t>DNS issues.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88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B83F-A33A-4938-84CA-70EBD002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662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F9E84-4230-4E96-BAB3-186A5EBE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93" y="1205818"/>
            <a:ext cx="12192000" cy="43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123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5680-1ED5-4768-8D0B-C5BD1E48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7E911-7A67-4BC1-AE0B-57447BBE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" y="1173996"/>
            <a:ext cx="11772561" cy="56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87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5FAE-93AE-4EA9-9B3D-31A226B67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http client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335F0-A2F2-48CB-96A7-69DF10FE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875"/>
            <a:ext cx="9503434" cy="481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436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2552-4044-4E8D-95B2-79207748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Named instances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56D5B-58CF-4274-8E80-23502DDD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923"/>
            <a:ext cx="12192000" cy="208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882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2EEF-BB55-457F-805C-37C9D4909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6342"/>
          </a:xfrm>
        </p:spPr>
        <p:txBody>
          <a:bodyPr>
            <a:normAutofit fontScale="90000"/>
          </a:bodyPr>
          <a:lstStyle/>
          <a:p>
            <a:r>
              <a:rPr lang="en-US" dirty="0"/>
              <a:t>Named instances - 2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60286-CFCD-4689-9320-AA56F5BF5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87" y="1214062"/>
            <a:ext cx="9423440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195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1DB6-4008-42A0-84BD-FB971410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Add primary message handler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35BE9-B545-4084-A04D-A0D33A93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6" y="1212742"/>
            <a:ext cx="12192000" cy="2516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EC290-C380-42E7-956D-137A06E9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6458"/>
            <a:ext cx="12192000" cy="304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223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6A33-9598-431D-B5F7-05FABE8A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837"/>
          </a:xfrm>
        </p:spPr>
        <p:txBody>
          <a:bodyPr>
            <a:normAutofit fontScale="90000"/>
          </a:bodyPr>
          <a:lstStyle/>
          <a:p>
            <a:r>
              <a:rPr lang="en-US" dirty="0"/>
              <a:t>Typed instances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80682-92F3-4A1F-9F8C-60D891C62A6F}"/>
              </a:ext>
            </a:extLst>
          </p:cNvPr>
          <p:cNvSpPr txBox="1"/>
          <p:nvPr/>
        </p:nvSpPr>
        <p:spPr>
          <a:xfrm>
            <a:off x="174356" y="1243739"/>
            <a:ext cx="982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 instances provided the same capabilities as named clients without need to use string as keys.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EEBEB-20E1-42E3-A455-DED0C901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0" y="1613071"/>
            <a:ext cx="9513305" cy="516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15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25E8-3039-48D0-8DF2-342672FB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2537"/>
          </a:xfrm>
        </p:spPr>
        <p:txBody>
          <a:bodyPr/>
          <a:lstStyle/>
          <a:p>
            <a:r>
              <a:rPr lang="en-US" dirty="0"/>
              <a:t>Crud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069E0-89B1-4C49-BD10-9C26B281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238"/>
            <a:ext cx="12192000" cy="51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85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FC4D-49E6-4FA0-B529-1E31BE2B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Typed instances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E1080-81FD-46E3-B29E-882A45BB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" y="1175823"/>
            <a:ext cx="12192000" cy="42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312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E135-1136-40D8-95D2-75B5384E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702"/>
          </a:xfrm>
        </p:spPr>
        <p:txBody>
          <a:bodyPr/>
          <a:lstStyle/>
          <a:p>
            <a:r>
              <a:rPr lang="en-US" dirty="0"/>
              <a:t>Typed instances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312EC-FE47-4ED8-AD63-AA327E52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301858"/>
            <a:ext cx="12192000" cy="44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621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7170-8422-4B0A-B6FA-D4A9027C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Typed instances with configuration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3470E-76D8-4641-84D7-24CF18D8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878"/>
            <a:ext cx="10650849" cy="56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58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C92A-3BC1-4C85-9244-5FEEE6B2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2322"/>
          </a:xfrm>
        </p:spPr>
        <p:txBody>
          <a:bodyPr/>
          <a:lstStyle/>
          <a:p>
            <a:r>
              <a:rPr lang="en-US" dirty="0"/>
              <a:t>Typed instances with configuration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D585A-C80E-4C8E-ABF7-C608540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" y="1529148"/>
            <a:ext cx="12192000" cy="23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96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F80C-7C4E-4A11-9D94-C1EA1547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7708"/>
          </a:xfrm>
        </p:spPr>
        <p:txBody>
          <a:bodyPr/>
          <a:lstStyle/>
          <a:p>
            <a:r>
              <a:rPr lang="en-US" dirty="0"/>
              <a:t>Typed instances with configuration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DE4AF-449E-45EA-ABD5-D5D18135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472"/>
            <a:ext cx="12192000" cy="45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594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DA68-E6AE-4104-9588-58381060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APPROACH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16150-0586-4A61-A373-10BBB238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7192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650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DA68-E6AE-4104-9588-58381060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APPROACH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198E4-57A0-4B46-B838-300E338B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71" y="1181746"/>
            <a:ext cx="12192000" cy="26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577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72B4-103F-48BA-A190-42BAD19A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5715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APPROACH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BC9F8-5439-4A6C-90CE-3F8AC527E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" y="1161015"/>
            <a:ext cx="12192000" cy="18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0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A773-033F-4228-8099-9A5F460C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085"/>
          </a:xfrm>
        </p:spPr>
        <p:txBody>
          <a:bodyPr/>
          <a:lstStyle/>
          <a:p>
            <a:r>
              <a:rPr lang="en-US" dirty="0"/>
              <a:t>Ensure success status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84D54-735C-49C5-838B-24C55620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96" y="1287953"/>
            <a:ext cx="4792850" cy="28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115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2DAF-5E4D-4739-8923-B98921DD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/>
              <a:t>Dealing with errors and faults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7ACE-C091-46B3-8109-62F9A674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043"/>
            <a:ext cx="12192000" cy="50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6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4437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https://swagger.io/tools/swagger-codegen/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C8091-0297-4254-ADF4-89833BCB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440"/>
            <a:ext cx="8226935" cy="51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976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2DAF-5E4D-4739-8923-B98921DD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/>
              <a:t>Dealing with errors and faults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7ACE-C091-46B3-8109-62F9A674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043"/>
            <a:ext cx="12192000" cy="50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729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ABC4-83DD-441C-91E1-CB5D3E46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3319"/>
          </a:xfrm>
        </p:spPr>
        <p:txBody>
          <a:bodyPr/>
          <a:lstStyle/>
          <a:p>
            <a:r>
              <a:rPr lang="en-US" dirty="0"/>
              <a:t>Dealing with errors and faults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AFC61-6207-4103-ADB3-EBD1F54E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" y="1433592"/>
            <a:ext cx="8054399" cy="542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64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8533-ACD9-408C-893D-47EE8DC0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0956"/>
          </a:xfrm>
        </p:spPr>
        <p:txBody>
          <a:bodyPr/>
          <a:lstStyle/>
          <a:p>
            <a:r>
              <a:rPr lang="en-US" dirty="0"/>
              <a:t>Movies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2F4C5-965E-4910-B327-1D7C04E3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6" y="1341705"/>
            <a:ext cx="12192000" cy="331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942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B5BD-C061-475B-8851-AB1DCE73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1102"/>
          </a:xfrm>
        </p:spPr>
        <p:txBody>
          <a:bodyPr>
            <a:normAutofit fontScale="90000"/>
          </a:bodyPr>
          <a:lstStyle/>
          <a:p>
            <a:r>
              <a:rPr lang="en-US" dirty="0"/>
              <a:t>exception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04A66-9E65-4A98-898A-69D5A0B0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662"/>
            <a:ext cx="12192000" cy="50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47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5E5F-4AE2-4D03-9058-A2F047A6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5715"/>
          </a:xfrm>
        </p:spPr>
        <p:txBody>
          <a:bodyPr>
            <a:normAutofit fontScale="90000"/>
          </a:bodyPr>
          <a:lstStyle/>
          <a:p>
            <a:r>
              <a:rPr lang="en-US" dirty="0"/>
              <a:t>Writing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6D570-68A6-4456-A92F-A7DA21FB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254"/>
            <a:ext cx="8704385" cy="57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318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1851-D456-3D4A-8BA5-C8572708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665" y="3193079"/>
            <a:ext cx="4936205" cy="471841"/>
          </a:xfrm>
        </p:spPr>
        <p:txBody>
          <a:bodyPr>
            <a:normAutofit fontScale="90000"/>
          </a:bodyPr>
          <a:lstStyle/>
          <a:p>
            <a:r>
              <a:rPr lang="en-US" dirty="0"/>
              <a:t>HTTPMESSAGE HANDLERS</a:t>
            </a:r>
          </a:p>
        </p:txBody>
      </p:sp>
    </p:spTree>
    <p:extLst>
      <p:ext uri="{BB962C8B-B14F-4D97-AF65-F5344CB8AC3E}">
        <p14:creationId xmlns:p14="http://schemas.microsoft.com/office/powerpoint/2010/main" val="20199027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790C-2390-F2FA-4FAE-32132CD7C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834"/>
          </a:xfrm>
        </p:spPr>
        <p:txBody>
          <a:bodyPr/>
          <a:lstStyle/>
          <a:p>
            <a:r>
              <a:rPr lang="en-US" dirty="0"/>
              <a:t>HTTP MESSAGE HANDLER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AAF0E-5DB6-F17D-9681-DCB9CAD08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990"/>
            <a:ext cx="12192000" cy="52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79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163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Swagger Editor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278B4-8567-439A-8293-36FBED0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134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8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4615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2"/>
              </a:rPr>
              <a:t>NSwagStudio</a:t>
            </a:r>
            <a:r>
              <a:rPr lang="en-US" dirty="0">
                <a:hlinkClick r:id="rId2"/>
              </a:rPr>
              <a:t> · </a:t>
            </a:r>
            <a:r>
              <a:rPr lang="en-US" dirty="0" err="1">
                <a:hlinkClick r:id="rId2"/>
              </a:rPr>
              <a:t>RicoSuter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NSwag</a:t>
            </a:r>
            <a:r>
              <a:rPr lang="en-US" dirty="0">
                <a:hlinkClick r:id="rId2"/>
              </a:rPr>
              <a:t> Wiki · 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D0E81-4FE9-4982-A8D6-2066282DC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922"/>
            <a:ext cx="7588716" cy="536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2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2382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 connected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F865E-96CD-4F56-8D20-3A2B1BB0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922"/>
            <a:ext cx="9765021" cy="53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8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ED6B-3080-431F-B5B0-5B108FF4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18" y="3280011"/>
            <a:ext cx="11029616" cy="40781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from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12930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0124-BA3E-4B82-9F7A-B762B651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396"/>
          </a:xfrm>
        </p:spPr>
        <p:txBody>
          <a:bodyPr>
            <a:normAutofit fontScale="90000"/>
          </a:bodyPr>
          <a:lstStyle/>
          <a:p>
            <a:r>
              <a:rPr lang="en-US" dirty="0"/>
              <a:t>MOVIES OPEN API SPEC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F1F60-946E-469A-8908-9833E2B0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" y="1160059"/>
            <a:ext cx="9495692" cy="48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0464F-EB33-46D6-874E-864AD637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316" y="3073511"/>
            <a:ext cx="2443982" cy="468924"/>
          </a:xfrm>
        </p:spPr>
        <p:txBody>
          <a:bodyPr>
            <a:normAutofit fontScale="90000"/>
          </a:bodyPr>
          <a:lstStyle/>
          <a:p>
            <a:r>
              <a:rPr lang="en-US" dirty="0"/>
              <a:t>MOVIE’S 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6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99FD8-262C-4437-81EA-05E2FBA8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8738335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1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4FF94-A200-4BBC-8E2D-B27B546E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947"/>
            <a:ext cx="12192000" cy="58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ECAEC-33B3-48BD-B59B-E11FEC16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7772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3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49B93-A8A1-4013-A9BC-C2E162E6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4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Lot of code – Good for prototypes but not for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F9D1D-10AC-4B25-BCB0-104BD582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6DD1-8A1A-4D6D-A727-12B26DEF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9766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</a:t>
            </a:r>
            <a:r>
              <a:rPr lang="en-US" dirty="0" err="1"/>
              <a:t>Nswag</a:t>
            </a:r>
            <a:r>
              <a:rPr lang="en-US" dirty="0"/>
              <a:t>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645A4-C0E5-405D-BF3B-46BB9D1E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1" y="1131922"/>
            <a:ext cx="12192000" cy="56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4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39FC-BB02-41BE-82AF-9A1917C3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24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create local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D2899-45D8-44DE-83F1-6B3757CA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609"/>
            <a:ext cx="12192000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16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FCC6E-066D-4E38-8F6E-34C172D9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2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8D9F-F65F-4DA3-A6A6-895EED3F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218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E25B7-A72A-4DAD-B03C-A45647DB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71"/>
            <a:ext cx="12192000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2 – Operation, operation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94AB-EE19-470E-B061-6722099B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867"/>
            <a:ext cx="12192000" cy="4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92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3 – exclude Operation, operation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A33CA-EE8C-43EF-BA6F-E5E0375E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781"/>
            <a:ext cx="12192000" cy="56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13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4 – generated </a:t>
            </a:r>
            <a:r>
              <a:rPr lang="en-US" dirty="0" err="1"/>
              <a:t>dto</a:t>
            </a:r>
            <a:r>
              <a:rPr lang="en-US" dirty="0"/>
              <a:t>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27B99-2CBD-4FEE-9011-1D8B323D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2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5 – set output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FF458-43E3-45A8-854C-F5640B2C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5" y="1125496"/>
            <a:ext cx="12192000" cy="57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1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6 – generate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E6E7C-EBC8-4D3B-8F2B-8737BDBA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6" y="1043000"/>
            <a:ext cx="12192000" cy="57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5CA9-CC14-41F1-B5ED-79A51095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2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2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B017-06F0-45BA-816F-4BAF316D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6919"/>
          </a:xfrm>
        </p:spPr>
        <p:txBody>
          <a:bodyPr>
            <a:normAutofit fontScale="90000"/>
          </a:bodyPr>
          <a:lstStyle/>
          <a:p>
            <a:r>
              <a:rPr lang="en-US" dirty="0"/>
              <a:t>GET MOVIES – browser default requests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B13D7-034C-4A48-9CFE-72852A82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93"/>
            <a:ext cx="12192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34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85D1-06BE-4A21-B1EE-D465D2D6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581" y="2914641"/>
            <a:ext cx="3060295" cy="514359"/>
          </a:xfrm>
        </p:spPr>
        <p:txBody>
          <a:bodyPr>
            <a:normAutofit fontScale="90000"/>
          </a:bodyPr>
          <a:lstStyle/>
          <a:p>
            <a:r>
              <a:rPr lang="en-US" dirty="0"/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972037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Peek definition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BC4C-E31D-4FE0-8BAE-73A3CB0D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9" y="1137313"/>
            <a:ext cx="12192000" cy="5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48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Peek Definition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641A8-AEA5-41C2-BC43-44999F6E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233"/>
            <a:ext cx="12192000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501-71C9-4AA3-BDF6-14E863EC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3354"/>
          </a:xfrm>
        </p:spPr>
        <p:txBody>
          <a:bodyPr>
            <a:normAutofit fontScale="90000"/>
          </a:bodyPr>
          <a:lstStyle/>
          <a:p>
            <a:r>
              <a:rPr lang="en-US" dirty="0"/>
              <a:t>SQL LITE AS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F2A8D-2467-4883-9E8D-D761D0E8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969"/>
            <a:ext cx="12192000" cy="64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23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</a:t>
            </a:r>
            <a:r>
              <a:rPr lang="en-US" dirty="0" err="1"/>
              <a:t>GetAsync</a:t>
            </a:r>
            <a:r>
              <a:rPr lang="en-US" dirty="0"/>
              <a:t> overloads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07A22-E06E-4907-9408-0DD42B89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8" y="1137313"/>
            <a:ext cx="8382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06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7229-73F0-485E-B0E4-038BC767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298"/>
          </a:xfrm>
        </p:spPr>
        <p:txBody>
          <a:bodyPr>
            <a:normAutofit fontScale="90000"/>
          </a:bodyPr>
          <a:lstStyle/>
          <a:p>
            <a:r>
              <a:rPr lang="en-US" dirty="0"/>
              <a:t>Start up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370DA-E9DF-4945-BC15-CFA52215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454"/>
            <a:ext cx="9758190" cy="48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8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Basic READ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42AB0-0CE6-497A-9EA7-01ACD392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572"/>
            <a:ext cx="12192000" cy="54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48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Overloads 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B6933-CAFD-4188-ACC0-B8AB529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34"/>
            <a:ext cx="121920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0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Overloads 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B6933-CAFD-4188-ACC0-B8AB529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34"/>
            <a:ext cx="121920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25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MOVIES API – Comment xml formatters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EADAB-E547-445F-9018-199E1D6E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9" y="1196374"/>
            <a:ext cx="10802661" cy="5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20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GET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1EC31-65D2-4D90-A97B-93B17608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" y="1313190"/>
            <a:ext cx="12141953" cy="55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6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GET SERVICE – why NULL?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84376-3916-48C7-9A56-EBBF2337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678"/>
            <a:ext cx="12192000" cy="55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37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Observe </a:t>
            </a:r>
            <a:r>
              <a:rPr lang="en-US" dirty="0" err="1"/>
              <a:t>dto</a:t>
            </a:r>
            <a:r>
              <a:rPr lang="en-US" dirty="0"/>
              <a:t> – in camel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61F4D-7384-4C97-9A78-41B55442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10" y="1279007"/>
            <a:ext cx="12192000" cy="46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8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Fix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E6B94-CDFB-40FD-88EA-212AB1DA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058"/>
            <a:ext cx="12192000" cy="2899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1A1C7-74E8-4AFF-B100-3A867C1F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6391"/>
            <a:ext cx="12192000" cy="26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9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5CD1-1735-4AF3-84B6-7F729B7C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2495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Databases are recreated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CF4C6-91E7-4DBB-9DC5-FB37602B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255"/>
            <a:ext cx="10608469" cy="50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7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Set xml formatter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BBA50-DEEA-43D3-88ED-EA2FA3E8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297"/>
            <a:ext cx="12192000" cy="47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65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Application crashed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71ECA-D794-4191-8CFC-0000C585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8" y="1196374"/>
            <a:ext cx="10862441" cy="5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1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FE4-D156-4096-9912-ABD2096A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/>
              <a:t>Headers and content negotiation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39F99-90D7-4309-8D93-A27C2A21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33850"/>
            <a:ext cx="120586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88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A1E6-5D01-4BC3-95D8-7ECD99A2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0048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E7C73-C8DF-4011-92F0-B82B231A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204"/>
            <a:ext cx="12192000" cy="56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4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41C2-0865-439D-A139-F8B69A22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5199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905E3-1D8B-4E6D-B6EB-E5DEE678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412"/>
            <a:ext cx="12192000" cy="57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1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Supporting multiple content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F9CBC-CC66-47AA-9F11-58A46B3E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794"/>
            <a:ext cx="7517056" cy="5529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4EA93A-54E6-4DB7-B5C0-B24C5EB1531E}"/>
              </a:ext>
            </a:extLst>
          </p:cNvPr>
          <p:cNvSpPr txBox="1"/>
          <p:nvPr/>
        </p:nvSpPr>
        <p:spPr>
          <a:xfrm>
            <a:off x="7517056" y="2523066"/>
            <a:ext cx="35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line 26, just add application/xml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DE930-73DB-4DCE-95D3-DD781C9E8B61}"/>
              </a:ext>
            </a:extLst>
          </p:cNvPr>
          <p:cNvSpPr txBox="1"/>
          <p:nvPr/>
        </p:nvSpPr>
        <p:spPr>
          <a:xfrm>
            <a:off x="7517056" y="5889879"/>
            <a:ext cx="315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line 54, </a:t>
            </a:r>
            <a:r>
              <a:rPr lang="en-US" dirty="0" err="1"/>
              <a:t>typeof</a:t>
            </a:r>
            <a:r>
              <a:rPr lang="en-US" dirty="0"/>
              <a:t>(List&lt;Movie&gt;)</a:t>
            </a:r>
          </a:p>
        </p:txBody>
      </p:sp>
    </p:spTree>
    <p:extLst>
      <p:ext uri="{BB962C8B-B14F-4D97-AF65-F5344CB8AC3E}">
        <p14:creationId xmlns:p14="http://schemas.microsoft.com/office/powerpoint/2010/main" val="1008321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Preference with relative quality parameter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924D0-E381-4F18-97AA-07C47490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" y="1328382"/>
            <a:ext cx="7595419" cy="55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6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21BA-BC4A-4C9E-8E91-46A3F57F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246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preference quality for any 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0A4CD1-9554-4301-A7FA-F45D329C2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23" y="1470414"/>
            <a:ext cx="11029950" cy="34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42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PROBLEM : HTTP CLIENT IS STATIC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A0965-F348-4ADF-BFAA-69C02A8A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4" y="2142999"/>
            <a:ext cx="12192000" cy="4771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253C9-627F-4DE6-852F-26B613D66590}"/>
              </a:ext>
            </a:extLst>
          </p:cNvPr>
          <p:cNvSpPr txBox="1"/>
          <p:nvPr/>
        </p:nvSpPr>
        <p:spPr>
          <a:xfrm>
            <a:off x="36254" y="1430009"/>
            <a:ext cx="947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http client is static and the preference quality cannot be changed depending on the request</a:t>
            </a:r>
          </a:p>
          <a:p>
            <a:r>
              <a:rPr lang="en-US" dirty="0"/>
              <a:t>Http client is thread safe but its properties are not thread safe.</a:t>
            </a:r>
          </a:p>
        </p:txBody>
      </p:sp>
    </p:spTree>
    <p:extLst>
      <p:ext uri="{BB962C8B-B14F-4D97-AF65-F5344CB8AC3E}">
        <p14:creationId xmlns:p14="http://schemas.microsoft.com/office/powerpoint/2010/main" val="4055355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C325-E9A9-404C-B18B-4D0450AB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5756"/>
          </a:xfrm>
        </p:spPr>
        <p:txBody>
          <a:bodyPr/>
          <a:lstStyle/>
          <a:p>
            <a:r>
              <a:rPr lang="en-US" dirty="0"/>
              <a:t>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92AD4-B23E-4943-9292-5E4A4124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679"/>
            <a:ext cx="12192000" cy="41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6F85-6D5A-4BE6-931E-A0A1A578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6101"/>
          </a:xfrm>
        </p:spPr>
        <p:txBody>
          <a:bodyPr>
            <a:normAutofit fontScale="90000"/>
          </a:bodyPr>
          <a:lstStyle/>
          <a:p>
            <a:r>
              <a:rPr lang="en-US" dirty="0"/>
              <a:t>Exposed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33D36-D4C2-452F-9216-0E4B9953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40"/>
            <a:ext cx="12192000" cy="5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1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E1F3-B79B-4916-A7A0-F6FDCF54D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330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httprequest</a:t>
            </a:r>
            <a:r>
              <a:rPr lang="en-US" dirty="0"/>
              <a:t> message to avoid previous slide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F3D9-B050-48CC-8FC0-63EBEC9D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894"/>
            <a:ext cx="9480683" cy="57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35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B9DE-9D38-48ED-91DD-80FF239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330"/>
          </a:xfrm>
        </p:spPr>
        <p:txBody>
          <a:bodyPr>
            <a:normAutofit fontScale="90000"/>
          </a:bodyPr>
          <a:lstStyle/>
          <a:p>
            <a:r>
              <a:rPr lang="en-US" dirty="0"/>
              <a:t>Set movies </a:t>
            </a:r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81933-391C-4384-93B1-F01BA1A0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640"/>
            <a:ext cx="12192000" cy="49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65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8F68-7A5B-4B5A-B4F5-34E56A41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3507"/>
          </a:xfrm>
        </p:spPr>
        <p:txBody>
          <a:bodyPr/>
          <a:lstStyle/>
          <a:p>
            <a:r>
              <a:rPr lang="en-US" dirty="0"/>
              <a:t>Content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2E486-AF91-4C96-8AE2-A07520BB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159"/>
            <a:ext cx="12192000" cy="5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create a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8915B-755E-4926-BA59-8833B7C9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161"/>
            <a:ext cx="12192000" cy="52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76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delete a resource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9CAA3-2AD9-4EAD-89D1-4E3AF432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86" y="1376694"/>
            <a:ext cx="90201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66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update a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55FBF-CF98-4E3C-887F-FD1DF5F4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55" y="1249960"/>
            <a:ext cx="10601325" cy="53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26B8-8334-472E-A3B5-F1C61F3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8078"/>
          </a:xfrm>
        </p:spPr>
        <p:txBody>
          <a:bodyPr/>
          <a:lstStyle/>
          <a:p>
            <a:r>
              <a:rPr lang="en-US" dirty="0"/>
              <a:t>Shortcuts :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A7B63-3CAE-4027-8AEB-45BB5185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" y="1228240"/>
            <a:ext cx="11071746" cy="56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73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26B8-8334-472E-A3B5-F1C61F3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8078"/>
          </a:xfrm>
        </p:spPr>
        <p:txBody>
          <a:bodyPr/>
          <a:lstStyle/>
          <a:p>
            <a:r>
              <a:rPr lang="en-US" dirty="0"/>
              <a:t>Shortcuts :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FAB1A-A4E3-49BA-AAB9-EFF83A46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614"/>
            <a:ext cx="9340983" cy="56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7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95D3-E310-4D2D-ADCD-FEC13C35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747" y="3163070"/>
            <a:ext cx="3084797" cy="531859"/>
          </a:xfrm>
        </p:spPr>
        <p:txBody>
          <a:bodyPr/>
          <a:lstStyle/>
          <a:p>
            <a:r>
              <a:rPr lang="en-US" dirty="0"/>
              <a:t>Partial updates</a:t>
            </a:r>
          </a:p>
        </p:txBody>
      </p:sp>
    </p:spTree>
    <p:extLst>
      <p:ext uri="{BB962C8B-B14F-4D97-AF65-F5344CB8AC3E}">
        <p14:creationId xmlns:p14="http://schemas.microsoft.com/office/powerpoint/2010/main" val="2455633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09C7-0E67-4410-A88F-CF4AC1A16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Json patch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E522F5-BE8A-4CD1-A203-FB8507EA56AC}"/>
              </a:ext>
            </a:extLst>
          </p:cNvPr>
          <p:cNvSpPr/>
          <p:nvPr/>
        </p:nvSpPr>
        <p:spPr>
          <a:xfrm>
            <a:off x="581192" y="1488516"/>
            <a:ext cx="469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https://datatracker.ietf.org/doc/html/rfc6902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B12B0-13A3-4B97-9296-E626E819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1" y="2037681"/>
            <a:ext cx="63531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0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3F8F-BB8B-4975-86DF-7BCA507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3250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starter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EC520-051D-40AA-94A7-8CE1D73F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20" y="1145406"/>
            <a:ext cx="9737189" cy="57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0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D7C5-94CC-4910-916D-6113D459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6FB06-F377-46E3-ACCE-68FB5B15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2"/>
            <a:ext cx="12192000" cy="52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2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0802-87E3-4CB0-8251-5111A6DF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See overloads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B9A83-34F9-4C42-8F3B-C053659D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16"/>
            <a:ext cx="12192000" cy="43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2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5EAA-5CF5-4D1E-9C78-7A985FF9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3475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RESOURCE – Partial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8475E-E003-41FA-85D0-E2887423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631"/>
            <a:ext cx="119729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608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3143-B8A0-4A0E-B03F-09A0DF8B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Partial update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16017-DD6C-4086-8511-7FCEA17E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" y="1407733"/>
            <a:ext cx="117729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15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3AD3-B706-40D3-A44B-D83C7671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7194"/>
          </a:xfrm>
        </p:spPr>
        <p:txBody>
          <a:bodyPr/>
          <a:lstStyle/>
          <a:p>
            <a:r>
              <a:rPr lang="en-US" dirty="0"/>
              <a:t>Observe JSON patch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86658-82C5-4741-B526-6FCD5A1F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1620611"/>
            <a:ext cx="12192000" cy="3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88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769C-5BEA-49FE-9D98-1AFB3DCF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74306"/>
          </a:xfrm>
        </p:spPr>
        <p:txBody>
          <a:bodyPr/>
          <a:lstStyle/>
          <a:p>
            <a:r>
              <a:rPr lang="en-US" dirty="0"/>
              <a:t>Observe the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EDF73-939B-4DDE-85E2-5389555E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8" y="1735822"/>
            <a:ext cx="10820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67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CA456-2753-430A-8910-578ACF028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914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8F7C6-77EA-44CD-A928-DCE113AB2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69"/>
            <a:ext cx="100203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74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67EC-61BB-41B2-A034-E14EC694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 err="1"/>
              <a:t>Newtonsoft.JSON</a:t>
            </a:r>
            <a:r>
              <a:rPr lang="en-US" dirty="0"/>
              <a:t> vs </a:t>
            </a:r>
            <a:r>
              <a:rPr lang="en-US" dirty="0" err="1"/>
              <a:t>system.text.json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E23E0-9BCC-4334-AE92-F1BF879C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007897"/>
            <a:ext cx="120967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24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A9E3-4321-4BF7-B71E-F8AA508F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3020457"/>
            <a:ext cx="11870421" cy="817085"/>
          </a:xfrm>
        </p:spPr>
        <p:txBody>
          <a:bodyPr>
            <a:normAutofit fontScale="90000"/>
          </a:bodyPr>
          <a:lstStyle/>
          <a:p>
            <a:r>
              <a:rPr lang="en-US" dirty="0"/>
              <a:t>Keep memory footprint of application as low as possible</a:t>
            </a:r>
            <a:br>
              <a:rPr lang="en-US" dirty="0"/>
            </a:br>
            <a:r>
              <a:rPr lang="en-US" dirty="0"/>
              <a:t>and performance high</a:t>
            </a:r>
          </a:p>
        </p:txBody>
      </p:sp>
    </p:spTree>
    <p:extLst>
      <p:ext uri="{BB962C8B-B14F-4D97-AF65-F5344CB8AC3E}">
        <p14:creationId xmlns:p14="http://schemas.microsoft.com/office/powerpoint/2010/main" val="4214747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C94-5BCC-4D80-8878-8987D40D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51154"/>
            <a:ext cx="11029616" cy="421969"/>
          </a:xfrm>
        </p:spPr>
        <p:txBody>
          <a:bodyPr>
            <a:normAutofit fontScale="90000"/>
          </a:bodyPr>
          <a:lstStyle/>
          <a:p>
            <a:r>
              <a:rPr lang="en-US" dirty="0"/>
              <a:t>Poster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A68EF-E9DF-4B02-9F0C-85F48D8F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910"/>
            <a:ext cx="11353800" cy="5113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A5D06-8D6E-4A2B-A38D-1FD5AD3A0908}"/>
              </a:ext>
            </a:extLst>
          </p:cNvPr>
          <p:cNvSpPr txBox="1"/>
          <p:nvPr/>
        </p:nvSpPr>
        <p:spPr>
          <a:xfrm>
            <a:off x="0" y="1046213"/>
            <a:ext cx="1032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with largest sets of data, the memory and performance using streams became more apparent.</a:t>
            </a:r>
          </a:p>
        </p:txBody>
      </p:sp>
    </p:spTree>
    <p:extLst>
      <p:ext uri="{BB962C8B-B14F-4D97-AF65-F5344CB8AC3E}">
        <p14:creationId xmlns:p14="http://schemas.microsoft.com/office/powerpoint/2010/main" val="299268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D020-31FF-465B-8707-25FBBEBC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429" y="3166160"/>
            <a:ext cx="11029616" cy="340021"/>
          </a:xfrm>
        </p:spPr>
        <p:txBody>
          <a:bodyPr>
            <a:normAutofit fontScale="90000"/>
          </a:bodyPr>
          <a:lstStyle/>
          <a:p>
            <a:r>
              <a:rPr lang="en-US" dirty="0"/>
              <a:t>Movie's client</a:t>
            </a:r>
          </a:p>
        </p:txBody>
      </p:sp>
    </p:spTree>
    <p:extLst>
      <p:ext uri="{BB962C8B-B14F-4D97-AF65-F5344CB8AC3E}">
        <p14:creationId xmlns:p14="http://schemas.microsoft.com/office/powerpoint/2010/main" val="26422219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56B5-6BF4-4079-83D0-4D19A568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250"/>
          </a:xfrm>
        </p:spPr>
        <p:txBody>
          <a:bodyPr/>
          <a:lstStyle/>
          <a:p>
            <a:r>
              <a:rPr lang="en-US" dirty="0"/>
              <a:t>Enabling stream service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D34BD-9D9A-4FF6-8BF6-2DC76BC9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920"/>
            <a:ext cx="11772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16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56B5-6BF4-4079-83D0-4D19A568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250"/>
          </a:xfrm>
        </p:spPr>
        <p:txBody>
          <a:bodyPr/>
          <a:lstStyle/>
          <a:p>
            <a:r>
              <a:rPr lang="en-US" dirty="0"/>
              <a:t>Enabling stream service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514B5-13D3-4AC7-9E9C-74A2A66B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06"/>
            <a:ext cx="7219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296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56F3-623B-4B9F-8B17-370A66FE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346468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using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6EE80-603F-41FF-958E-2B09B11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734"/>
            <a:ext cx="11220450" cy="55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867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5FCC-7CE1-41B9-952C-D67E30AA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Observe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812C2-1CB9-4EBC-B183-18E06073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573"/>
            <a:ext cx="10706100" cy="49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79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3B14-6F4F-43F0-9ACE-4EB3D612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4" y="282707"/>
            <a:ext cx="11703087" cy="1188720"/>
          </a:xfrm>
        </p:spPr>
        <p:txBody>
          <a:bodyPr/>
          <a:lstStyle/>
          <a:p>
            <a:r>
              <a:rPr lang="en-US" dirty="0"/>
              <a:t>Improve memory and use performance with HTTP Completion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A567D-0E3C-4F2E-AB9D-BC91AE3C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9" y="1296516"/>
            <a:ext cx="12192000" cy="55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8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0D09-A29B-48D5-83BC-8E1A5CCA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extension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96953-366D-4322-904E-DCB766F8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488"/>
            <a:ext cx="114395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89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E7C-686A-46B6-8A1C-48527AD6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Use extension </a:t>
            </a:r>
            <a:r>
              <a:rPr lang="en-US" dirty="0" err="1"/>
              <a:t>methhod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68897-D7E4-456F-99F8-698E2CCC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443"/>
            <a:ext cx="12192000" cy="51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504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833C-66CE-4451-8A71-C0C4AA1C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526"/>
          </a:xfrm>
        </p:spPr>
        <p:txBody>
          <a:bodyPr>
            <a:normAutofit fontScale="90000"/>
          </a:bodyPr>
          <a:lstStyle/>
          <a:p>
            <a:r>
              <a:rPr lang="en-US" dirty="0"/>
              <a:t>TEST METHOD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38FDF-ADD7-4AC4-9436-B2E03E55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701"/>
            <a:ext cx="12192000" cy="45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746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833C-66CE-4451-8A71-C0C4AA1C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526"/>
          </a:xfrm>
        </p:spPr>
        <p:txBody>
          <a:bodyPr>
            <a:normAutofit fontScale="90000"/>
          </a:bodyPr>
          <a:lstStyle/>
          <a:p>
            <a:r>
              <a:rPr lang="en-US" dirty="0"/>
              <a:t>TEST METHOD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F7A0E-1E45-408F-97F5-06C6EADE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1" y="1279496"/>
            <a:ext cx="92678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76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833C-66CE-4451-8A71-C0C4AA1C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526"/>
          </a:xfrm>
        </p:spPr>
        <p:txBody>
          <a:bodyPr>
            <a:normAutofit fontScale="90000"/>
          </a:bodyPr>
          <a:lstStyle/>
          <a:p>
            <a:r>
              <a:rPr lang="en-US" dirty="0"/>
              <a:t>TEST METHOD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B2BA1-0A93-4991-82E7-9E4CC1A4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8" y="1153682"/>
            <a:ext cx="93535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9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E0E8-67E4-4324-AD03-F5EA80FA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189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project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D65A7-DB7B-49F6-AB90-E3459BBC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394"/>
            <a:ext cx="12192000" cy="4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8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4E07-3175-428E-BA37-CA49C819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914"/>
          </a:xfrm>
        </p:spPr>
        <p:txBody>
          <a:bodyPr>
            <a:normAutofit fontScale="90000"/>
          </a:bodyPr>
          <a:lstStyle/>
          <a:p>
            <a:r>
              <a:rPr lang="en-US" dirty="0"/>
              <a:t>Set start without debugging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8CB50-259C-406F-91DC-14101B23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3" y="1296516"/>
            <a:ext cx="74199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809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7CF3-1A04-4743-B2E9-D73A9544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AVG milliseconds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0A6CA-11E3-466C-AB88-7D3EDAEF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6" y="1470797"/>
            <a:ext cx="76104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77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B2EE-3A84-4429-AA0B-AE05F98D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POST using streams – Extension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A2113-D9E3-4F0C-ABB3-9FBC3895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626"/>
            <a:ext cx="114395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294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B2EE-3A84-4429-AA0B-AE05F98D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POST using streams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895C2-66EE-4EF9-8DF3-6FD39191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626"/>
            <a:ext cx="10477500" cy="56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715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EFE8-6E6E-4951-930D-09FCCF77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525"/>
          </a:xfrm>
        </p:spPr>
        <p:txBody>
          <a:bodyPr>
            <a:normAutofit fontScale="90000"/>
          </a:bodyPr>
          <a:lstStyle/>
          <a:p>
            <a:r>
              <a:rPr lang="en-US" dirty="0"/>
              <a:t>Read and post using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F73ED-2FDA-4739-AC49-E7A2ECB3E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680"/>
            <a:ext cx="8976028" cy="57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23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D2AA-6113-4B6E-930D-09AC83642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9749"/>
          </a:xfrm>
        </p:spPr>
        <p:txBody>
          <a:bodyPr/>
          <a:lstStyle/>
          <a:p>
            <a:r>
              <a:rPr lang="en-US" dirty="0" err="1"/>
              <a:t>Marvin.streamEXTENSIONS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6CB54-8396-493A-BF17-A5F8DB27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0" y="1519016"/>
            <a:ext cx="12192000" cy="381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314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F404-8C86-4358-B07D-C204DD52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2361"/>
          </a:xfrm>
        </p:spPr>
        <p:txBody>
          <a:bodyPr/>
          <a:lstStyle/>
          <a:p>
            <a:r>
              <a:rPr lang="en-US" dirty="0"/>
              <a:t>Comment out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DE6EC-3D07-4EFE-9B7D-DFC1FD17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516"/>
            <a:ext cx="9072131" cy="54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278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FAA0-F49F-4B15-85D2-C2DA790CC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8472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Marvin.streamEXTENSIONS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D51FB-3CFE-4E8A-99F7-E0F91CA83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28"/>
            <a:ext cx="9524048" cy="4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008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EF62-0306-43B3-B8CF-8963C1EC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:  POST poster without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ACDF5-105C-43C5-9A60-6B578162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015"/>
            <a:ext cx="12192000" cy="56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2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B069-5BF3-4280-9D26-7FB6D43A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 err="1"/>
              <a:t>TESTpostposterwithoutstream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D65E7-FD45-442C-A62B-6E3858C5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359"/>
            <a:ext cx="12192000" cy="52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2590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{D3815659-10DF-4D09-8017-99DF34FCC464}tf33552983_win32</Template>
  <TotalTime>2518</TotalTime>
  <Words>830</Words>
  <Application>Microsoft Office PowerPoint</Application>
  <PresentationFormat>Widescreen</PresentationFormat>
  <Paragraphs>167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0" baseType="lpstr">
      <vt:lpstr>Franklin Gothic Book</vt:lpstr>
      <vt:lpstr>Franklin Gothic Demi</vt:lpstr>
      <vt:lpstr>Wingdings 2</vt:lpstr>
      <vt:lpstr>DividendVTI</vt:lpstr>
      <vt:lpstr>Using HTTP Client to CONSUME API’s in .Net 6</vt:lpstr>
      <vt:lpstr>MOVIE’S api</vt:lpstr>
      <vt:lpstr>Starter project</vt:lpstr>
      <vt:lpstr>SQL LITE AS DATABASE</vt:lpstr>
      <vt:lpstr>Databases are recreated</vt:lpstr>
      <vt:lpstr>Exposed models</vt:lpstr>
      <vt:lpstr>Setting up starter</vt:lpstr>
      <vt:lpstr>Movie's client</vt:lpstr>
      <vt:lpstr>Client project details</vt:lpstr>
      <vt:lpstr>CLIENT BASIC SETUP</vt:lpstr>
      <vt:lpstr>Integration service</vt:lpstr>
      <vt:lpstr>Integration service run method</vt:lpstr>
      <vt:lpstr>Crud service</vt:lpstr>
      <vt:lpstr>Generating dto classes - 1</vt:lpstr>
      <vt:lpstr>Generating dto classes - 2</vt:lpstr>
      <vt:lpstr>Generating dto classes - 3</vt:lpstr>
      <vt:lpstr>Generating dto classes - 4</vt:lpstr>
      <vt:lpstr>Generating dto classes from visual studio</vt:lpstr>
      <vt:lpstr>MOVIES OPEN API SPEC</vt:lpstr>
      <vt:lpstr>openAPI</vt:lpstr>
      <vt:lpstr>openAPI</vt:lpstr>
      <vt:lpstr>openAPI service reference</vt:lpstr>
      <vt:lpstr>openAPI service reference</vt:lpstr>
      <vt:lpstr>openAPI service reference</vt:lpstr>
      <vt:lpstr>openAPI service reference</vt:lpstr>
      <vt:lpstr>Lot of code – Good for prototypes but not for production</vt:lpstr>
      <vt:lpstr>Install Nswag studio</vt:lpstr>
      <vt:lpstr>Nswag studio – create local copy</vt:lpstr>
      <vt:lpstr>Nswag studio - 1</vt:lpstr>
      <vt:lpstr>Nswag studio – 2 – Operation, operation type</vt:lpstr>
      <vt:lpstr>Nswag studio – 3 – exclude Operation, operation type</vt:lpstr>
      <vt:lpstr>Nswag studio – 4 – generated dto models</vt:lpstr>
      <vt:lpstr>Nswag studio – 5 – set output path</vt:lpstr>
      <vt:lpstr>Nswag studio – 6 – generate files</vt:lpstr>
      <vt:lpstr>Nswag studio - 7</vt:lpstr>
      <vt:lpstr>GET MOVIES – browser default requests xml</vt:lpstr>
      <vt:lpstr>Crud operations</vt:lpstr>
      <vt:lpstr>HTTP Client – Peek definition 1</vt:lpstr>
      <vt:lpstr>HTTP Client – Peek Definition 2</vt:lpstr>
      <vt:lpstr>HTTP Client – GetAsync overloads</vt:lpstr>
      <vt:lpstr>Start up projects</vt:lpstr>
      <vt:lpstr>Basic READ CODE</vt:lpstr>
      <vt:lpstr>Overloads read</vt:lpstr>
      <vt:lpstr>Overloads read</vt:lpstr>
      <vt:lpstr>MOVIES API – Comment xml formatters</vt:lpstr>
      <vt:lpstr>GET SERVICE</vt:lpstr>
      <vt:lpstr>GET SERVICE – why NULL?</vt:lpstr>
      <vt:lpstr>Observe dto – in camel case</vt:lpstr>
      <vt:lpstr>Fix get</vt:lpstr>
      <vt:lpstr>Set xml formatter</vt:lpstr>
      <vt:lpstr>Application crashed</vt:lpstr>
      <vt:lpstr>Headers and content negotiation</vt:lpstr>
      <vt:lpstr>Manipulating request headers</vt:lpstr>
      <vt:lpstr>Request headers</vt:lpstr>
      <vt:lpstr>Supporting multiple content types</vt:lpstr>
      <vt:lpstr>Preference with relative quality parameter</vt:lpstr>
      <vt:lpstr>Check preference quality for any site</vt:lpstr>
      <vt:lpstr>PROBLEM : HTTP CLIENT IS STATIC</vt:lpstr>
      <vt:lpstr>Request headers</vt:lpstr>
      <vt:lpstr>Use httprequest message to avoid previous slide problem</vt:lpstr>
      <vt:lpstr>Set movies api</vt:lpstr>
      <vt:lpstr>Content types</vt:lpstr>
      <vt:lpstr>Demo : create a resource</vt:lpstr>
      <vt:lpstr>Demo : delete a resource</vt:lpstr>
      <vt:lpstr>Demo : update a resource</vt:lpstr>
      <vt:lpstr>Shortcuts : 1</vt:lpstr>
      <vt:lpstr>Shortcuts : 2</vt:lpstr>
      <vt:lpstr>Partial updates</vt:lpstr>
      <vt:lpstr>Json patch</vt:lpstr>
      <vt:lpstr>Install nuget package</vt:lpstr>
      <vt:lpstr>See overloads</vt:lpstr>
      <vt:lpstr>PATCH RESOURCE – Partial updates</vt:lpstr>
      <vt:lpstr>Partial update service</vt:lpstr>
      <vt:lpstr>Observe JSON patch</vt:lpstr>
      <vt:lpstr>Observe the response</vt:lpstr>
      <vt:lpstr>Patch shortcut</vt:lpstr>
      <vt:lpstr>Newtonsoft.JSON vs system.text.json</vt:lpstr>
      <vt:lpstr>Keep memory footprint of application as low as possible and performance high</vt:lpstr>
      <vt:lpstr>Poster CODE</vt:lpstr>
      <vt:lpstr>Enabling stream service - 1</vt:lpstr>
      <vt:lpstr>Enabling stream service - 2</vt:lpstr>
      <vt:lpstr>GET using stream</vt:lpstr>
      <vt:lpstr>Observe output</vt:lpstr>
      <vt:lpstr>Improve memory and use performance with HTTP Completion mode</vt:lpstr>
      <vt:lpstr>Create extension method</vt:lpstr>
      <vt:lpstr>Use extension methhod</vt:lpstr>
      <vt:lpstr>TEST METHOD - 1</vt:lpstr>
      <vt:lpstr>TEST METHOD - 2</vt:lpstr>
      <vt:lpstr>TEST METHOD - 3</vt:lpstr>
      <vt:lpstr>Set start without debugging</vt:lpstr>
      <vt:lpstr>AVG milliseconds</vt:lpstr>
      <vt:lpstr>POST using streams – Extension method</vt:lpstr>
      <vt:lpstr>POST using streams</vt:lpstr>
      <vt:lpstr>Read and post using streams</vt:lpstr>
      <vt:lpstr>Marvin.streamEXTENSIONS</vt:lpstr>
      <vt:lpstr>Comment out the code</vt:lpstr>
      <vt:lpstr>Use Marvin.streamEXTENSIONS</vt:lpstr>
      <vt:lpstr>TEST :  POST poster without stream</vt:lpstr>
      <vt:lpstr>TESTpostposterwithoutstream</vt:lpstr>
      <vt:lpstr>TESTpostposterwithstream</vt:lpstr>
      <vt:lpstr>TESTpostposterandreadwithstream</vt:lpstr>
      <vt:lpstr>Post and read with streams</vt:lpstr>
      <vt:lpstr>Cancellation - Beneficial to performance, both at level of bandwidth consumption as at level of scalability</vt:lpstr>
      <vt:lpstr>Cancellation SERVICE</vt:lpstr>
      <vt:lpstr>CANCELLATIONTOKENSOuRCE</vt:lpstr>
      <vt:lpstr>cancellation</vt:lpstr>
      <vt:lpstr>Cancellation service initialization</vt:lpstr>
      <vt:lpstr>TASK cancelled exception</vt:lpstr>
      <vt:lpstr>Use operation canceled exception</vt:lpstr>
      <vt:lpstr>Observe operation cancelled exception</vt:lpstr>
      <vt:lpstr>Handle timeout – make 2 seconds</vt:lpstr>
      <vt:lpstr>Handle timeout exception</vt:lpstr>
      <vt:lpstr>observe</vt:lpstr>
      <vt:lpstr>Improving http client instance management with httpclient factory</vt:lpstr>
      <vt:lpstr>HTTP CLIENT PROBLEM</vt:lpstr>
      <vt:lpstr>CHECK SOCKETS</vt:lpstr>
      <vt:lpstr>HTTP Requests</vt:lpstr>
      <vt:lpstr>HTTP CONNECTIONS</vt:lpstr>
      <vt:lpstr>Reuse http connections</vt:lpstr>
      <vt:lpstr>TEST REUSE HTTP CLIENT</vt:lpstr>
      <vt:lpstr>Using static http client</vt:lpstr>
      <vt:lpstr>HTTP CLIENT FACTORY</vt:lpstr>
      <vt:lpstr>Add Nuget package</vt:lpstr>
      <vt:lpstr>HTTP Client</vt:lpstr>
      <vt:lpstr>Create http client factory</vt:lpstr>
      <vt:lpstr>Named instances - 1</vt:lpstr>
      <vt:lpstr>Named instances - 2</vt:lpstr>
      <vt:lpstr>Add primary message handler</vt:lpstr>
      <vt:lpstr>Typed instances - 1</vt:lpstr>
      <vt:lpstr>Typed instances - 2</vt:lpstr>
      <vt:lpstr>Typed instances 3</vt:lpstr>
      <vt:lpstr>Typed instances with configuration - 1</vt:lpstr>
      <vt:lpstr>Typed instances with configuration - 2</vt:lpstr>
      <vt:lpstr>Typed instances with configuration - 3</vt:lpstr>
      <vt:lpstr>FINAL APPROACH - 1</vt:lpstr>
      <vt:lpstr>FINAL APPROACH - 2</vt:lpstr>
      <vt:lpstr>FINAL APPROACH - 3</vt:lpstr>
      <vt:lpstr>Ensure success status code</vt:lpstr>
      <vt:lpstr>Dealing with errors and faults</vt:lpstr>
      <vt:lpstr>Dealing with errors and faults</vt:lpstr>
      <vt:lpstr>Dealing with errors and faults</vt:lpstr>
      <vt:lpstr>Movies client</vt:lpstr>
      <vt:lpstr>exception</vt:lpstr>
      <vt:lpstr>Writing errors</vt:lpstr>
      <vt:lpstr>HTTPMESSAGE HANDLERS</vt:lpstr>
      <vt:lpstr>HTTP MESSAGE HANDLER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300</cp:revision>
  <dcterms:created xsi:type="dcterms:W3CDTF">2022-01-30T11:35:15Z</dcterms:created>
  <dcterms:modified xsi:type="dcterms:W3CDTF">2022-08-18T11:59:07Z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